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3" roundtripDataSignature="AMtx7mgqzWq9DWP4Uqbzifog7BO5WQ5h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customschemas.google.com/relationships/presentationmetadata" Target="meta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4cd7dc8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4cd7dc8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unibucro0.sharepoint.com/:p:/s/AlgoritmiAvansati2023/EcIc8w0atLNPvelnvSScLlIBWij1nM23_X1zwdpLXOS20A?e=IYyBLD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Relationship Id="rId5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hyperlink" Target="https://unibucro0.sharepoint.com/:p:/s/AlgoritmiAvansati2023/EcIc8w0atLNPvelnvSScLlIBWij1nM23_X1zwdpLXOS20A?e=IYyBLD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Relationship Id="rId5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Relationship Id="rId5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unibucro0.sharepoint.com/:p:/s/AlgoritmiAvansati2023/EcIc8w0atLNPvelnvSScLlIBWij1nM23_X1zwdpLXOS20A?e=IYyBLD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hyperlink" Target="https://drive.google.com/file/d/1gH_zM3qNNdTmdm9NS85ul4qp30bzINti/view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9981"/>
              <a:buNone/>
            </a:pPr>
            <a:r>
              <a:rPr lang="ro"/>
              <a:t>Algoritmi Avansați 2023</a:t>
            </a:r>
            <a:br>
              <a:rPr lang="ro"/>
            </a:br>
            <a:r>
              <a:rPr lang="ro"/>
              <a:t>c-12</a:t>
            </a:r>
            <a:br>
              <a:rPr lang="ro"/>
            </a:br>
            <a:r>
              <a:rPr lang="ro" sz="3300"/>
              <a:t>Randomized Algorithms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Exemplu de problemă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64" name="Google Shape;164;p11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74" name="Google Shape;174;p12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br>
              <a:rPr b="1" lang="ro"/>
            </a:br>
            <a:endParaRPr b="1"/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 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Coppersmith-Winograd (1990). O(n</a:t>
            </a:r>
            <a:r>
              <a:rPr b="1" baseline="30000" lang="ro"/>
              <a:t>2,376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Cuprins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Descriere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Check Matrix multiplication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Quicksort</a:t>
            </a:r>
            <a:br>
              <a:rPr b="1" lang="ro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DA!</a:t>
            </a:r>
            <a:br>
              <a:rPr b="1" lang="ro"/>
            </a:br>
            <a:endParaRPr b="1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Algoritm probabilist cu următoarele proprietăți:</a:t>
            </a:r>
            <a:br>
              <a:rPr b="1" lang="ro"/>
            </a:b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 B, C - matricile din problemă. 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AxB=C, atunci algoritmul va returna </a:t>
            </a:r>
            <a:r>
              <a:rPr b="1" lang="ro" u="sng"/>
              <a:t>întotdeauna ”</a:t>
            </a:r>
            <a:r>
              <a:rPr b="1" i="1" lang="ro" u="sng"/>
              <a:t>DA</a:t>
            </a:r>
            <a:r>
              <a:rPr b="1" lang="ro" u="sng"/>
              <a:t>”</a:t>
            </a:r>
            <a:endParaRPr b="1" u="sng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AxB≠C, atunci algoritmul va returna ”</a:t>
            </a:r>
            <a:r>
              <a:rPr b="1" i="1" lang="ro"/>
              <a:t>NU</a:t>
            </a:r>
            <a:r>
              <a:rPr b="1" lang="ro"/>
              <a:t>” cu o probabilitate &gt;=1/2</a:t>
            </a:r>
            <a:endParaRPr b="1"/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000"/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Complexitate?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85" name="Google Shape;285;p25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95" name="Google Shape;295;p26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1500" u="sng"/>
              <a:t>Observație: </a:t>
            </a:r>
            <a:r>
              <a:rPr b="1" lang="ro" sz="1500"/>
              <a:t>Dacă AxB≠C, atunci Pr[Ax(Br)≠Cr]≥1/2 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b="1" lang="ro" sz="1500"/>
            </a:br>
            <a:r>
              <a:rPr b="1" lang="ro" sz="1500" u="sng">
                <a:solidFill>
                  <a:schemeClr val="hlink"/>
                </a:solidFill>
                <a:hlinkClick r:id="rId3"/>
              </a:rPr>
              <a:t>Justificare</a:t>
            </a:r>
            <a:r>
              <a:rPr b="1" lang="ro" sz="1500"/>
              <a:t> Pt simplitate vom presupune ca matricile sunt binare (doar elemente de 0 si 1)</a:t>
            </a:r>
            <a:endParaRPr b="1" sz="1500"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5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05" name="Google Shape;305;p2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Algoritm Bazat pe strategia Divide-et-Impera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Primește ca input un șir A de elemente comparabile, returnează șirul A sortat. 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Sortează oarecum asemănător ca sortarea prin inserție: la fiecare pas se fixează un element pe poziția sa.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15" name="Google Shape;3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Pașii: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Divide: se alege un element </a:t>
            </a:r>
            <a:r>
              <a:rPr i="1" lang="ro" sz="1900"/>
              <a:t>x</a:t>
            </a:r>
            <a:r>
              <a:rPr lang="ro" sz="1900"/>
              <a:t> din șirul A pe post de pivot. Se partiționează A în L (elementele &lt;x), G (elementele &gt;x) și E (elementele =x).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Conquer: aplicăm recursiv sortarea pe șirurile L, respectiv G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Combinare: ...</a:t>
            </a:r>
            <a:endParaRPr sz="1900"/>
          </a:p>
        </p:txBody>
      </p:sp>
      <p:pic>
        <p:nvPicPr>
          <p:cNvPr id="324" name="Google Shape;3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Basic Quicksort.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33" name="Google Shape;3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40" name="Google Shape;340;p3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Basic Quicksort.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detalii în </a:t>
            </a:r>
            <a:r>
              <a:rPr lang="ro" sz="1900" u="sng">
                <a:solidFill>
                  <a:schemeClr val="hlink"/>
                </a:solidFill>
                <a:hlinkClick r:id="rId3"/>
              </a:rPr>
              <a:t>CLRS </a:t>
            </a:r>
            <a:r>
              <a:rPr lang="ro" sz="1900"/>
              <a:t>pag 171; Analiza algortimului:</a:t>
            </a:r>
            <a:r>
              <a:rPr b="1" lang="ro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Justificare</a:t>
            </a:r>
            <a:r>
              <a:rPr b="1" lang="ro" sz="1500"/>
              <a:t> </a:t>
            </a:r>
            <a:r>
              <a:rPr lang="ro" sz="1900"/>
              <a:t> -O(n</a:t>
            </a:r>
            <a:r>
              <a:rPr baseline="30000" lang="ro" sz="1900"/>
              <a:t>2</a:t>
            </a:r>
            <a:r>
              <a:rPr lang="ro" sz="1900"/>
              <a:t>)</a:t>
            </a:r>
            <a:endParaRPr sz="1900"/>
          </a:p>
        </p:txBody>
      </p:sp>
      <p:pic>
        <p:nvPicPr>
          <p:cNvPr id="341" name="Google Shape;34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Q: Cum ne asigurăm ca găsim un pivot bun?</a:t>
            </a:r>
            <a:endParaRPr sz="1900"/>
          </a:p>
        </p:txBody>
      </p:sp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56" name="Google Shape;356;p3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57" name="Google Shape;3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64" name="Google Shape;364;p3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 se face în timp asimptotic liniar!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65" name="Google Shape;3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72" name="Google Shape;372;p3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73" name="Google Shape;37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75" name="Google Shape;375;p35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81" name="Google Shape;381;p3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In practică acest algoritm </a:t>
            </a:r>
            <a:r>
              <a:rPr b="1" lang="ro" sz="1900" u="sng"/>
              <a:t>perfomează mai prost</a:t>
            </a:r>
            <a:r>
              <a:rPr lang="ro" sz="1900"/>
              <a:t> decât varianta Basic.</a:t>
            </a:r>
            <a:endParaRPr sz="1900"/>
          </a:p>
        </p:txBody>
      </p:sp>
      <p:pic>
        <p:nvPicPr>
          <p:cNvPr id="382" name="Google Shape;38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84" name="Google Shape;384;p36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90" name="Google Shape;390;p3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Randomized Quicksort: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la fiecare pas al recursiei, pivotul este ales aleator.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Este echivalent cu varianta Basic.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Detalii în </a:t>
            </a:r>
            <a:r>
              <a:rPr lang="ro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CLRS </a:t>
            </a:r>
            <a:r>
              <a:rPr lang="ro" sz="1900"/>
              <a:t>pag 181-184</a:t>
            </a:r>
            <a:endParaRPr sz="1900"/>
          </a:p>
        </p:txBody>
      </p:sp>
      <p:pic>
        <p:nvPicPr>
          <p:cNvPr id="391" name="Google Shape;39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98" name="Google Shape;398;p3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Paranoid Quicksort: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Repetă: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Alegem un pivot x aleator din A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Partitionam A în L, G, E, în funcție de x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Până când partițiile rezultate sunt de forma: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|L|≤3/4|A| și |G|≤3/4|A|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Apelăm recursiv algoritmul pe L și G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Analiza algortimului: </a:t>
            </a:r>
            <a:r>
              <a:rPr b="1" lang="ro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Justificare</a:t>
            </a:r>
            <a:r>
              <a:rPr b="1" lang="ro" sz="1500"/>
              <a:t> </a:t>
            </a:r>
            <a:r>
              <a:rPr lang="ro" sz="1900"/>
              <a:t> </a:t>
            </a:r>
            <a:endParaRPr sz="1900"/>
          </a:p>
        </p:txBody>
      </p:sp>
      <p:pic>
        <p:nvPicPr>
          <p:cNvPr id="399" name="Google Shape;3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244cd7dc80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44cd7dc809_0_0"/>
          <p:cNvSpPr txBox="1"/>
          <p:nvPr/>
        </p:nvSpPr>
        <p:spPr>
          <a:xfrm>
            <a:off x="5424050" y="851775"/>
            <a:ext cx="30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Course notes in English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Un astfel de algoritm poate rula un număr diferit de pași și poate oferi output-uri diferite pe aceeași intrare. Astfel devine relevant sa avem mai multe iterații ale algoritmului pe un același input!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22" name="Google Shape;122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Algoritmii probabilisti pot fi impartiti in 2 (sau 3) clase: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</a:t>
            </a:r>
            <a:endParaRPr b="1" sz="14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 </a:t>
            </a: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46" name="Google Shape;146;p9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i="1" lang="ro" sz="1400"/>
              <a:t>Atlantic City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”probabil” rapid și oferă un rezultat ”probabil” corect.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3350" y="3973925"/>
            <a:ext cx="1760650" cy="11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